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5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5" r:id="rId3"/>
    <p:sldId id="276" r:id="rId4"/>
    <p:sldId id="277" r:id="rId5"/>
    <p:sldId id="261" r:id="rId6"/>
    <p:sldId id="258" r:id="rId7"/>
    <p:sldId id="272" r:id="rId8"/>
    <p:sldId id="262" r:id="rId9"/>
    <p:sldId id="265" r:id="rId10"/>
    <p:sldId id="263" r:id="rId11"/>
    <p:sldId id="264" r:id="rId12"/>
    <p:sldId id="274" r:id="rId13"/>
    <p:sldId id="260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87"/>
    <p:restoredTop sz="96208"/>
  </p:normalViewPr>
  <p:slideViewPr>
    <p:cSldViewPr snapToGrid="0" snapToObjects="1">
      <p:cViewPr>
        <p:scale>
          <a:sx n="96" d="100"/>
          <a:sy n="96" d="100"/>
        </p:scale>
        <p:origin x="1440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7B4F9-66EB-894D-A2A0-A079F2D6BE24}" type="datetimeFigureOut">
              <a:rPr lang="en-US" smtClean="0"/>
              <a:t>6/28/20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Python4Kids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D1387-5297-AC41-8A61-4C51AE633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463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FE712-A26B-0143-8ED7-35E624D38358}" type="datetimeFigureOut">
              <a:rPr lang="en-US" smtClean="0"/>
              <a:t>6/28/20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Python4Kids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AD57D-B97D-4E4A-9504-254FF9083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8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AD57D-B97D-4E4A-9504-254FF9083D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58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AD57D-B97D-4E4A-9504-254FF9083D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7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AD57D-B97D-4E4A-9504-254FF9083D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25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23210-21FF-9E48-A536-A55C9FEBCAF0}" type="datetime1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59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085BA-10E5-C04C-ACE9-3CA4DAA72F8A}" type="datetime1">
              <a:rPr lang="en-US" smtClean="0"/>
              <a:t>6/28/20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7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7101-BCB3-7C41-A107-341B10BDC0AF}" type="datetime1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03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0B5B-C95D-4249-A038-515A68100F5C}" type="datetime1">
              <a:rPr lang="en-US" smtClean="0"/>
              <a:t>6/28/20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95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37B83-CFBB-BE4E-A76D-191318929FF0}" type="datetime1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86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F76B-F152-1843-9D2B-E348D8E9FBB4}" type="datetime1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46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B9A4D-CCB4-094E-BD1D-8298BD7A9D5F}" type="datetime1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54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91A0-D51A-BA4B-B1FC-20DE9FF15708}" type="datetime1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00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E9FDB-B916-B64C-BF65-648E61C7EDFF}" type="datetime1">
              <a:rPr lang="en-US" smtClean="0"/>
              <a:t>6/28/20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9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44E7-0482-1445-97F0-E0E29EE17FA1}" type="datetime1">
              <a:rPr lang="en-US" smtClean="0"/>
              <a:t>6/28/20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3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850F-546E-214E-A03C-14F2E3350B2F}" type="datetime1">
              <a:rPr lang="en-US" smtClean="0"/>
              <a:t>6/28/20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59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47BA6-0B14-BA49-B744-7242A34E907F}" type="datetime1">
              <a:rPr lang="en-US" smtClean="0"/>
              <a:t>6/28/20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01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53CAB-96B0-0649-9E42-380A0CFD0413}" type="datetime1">
              <a:rPr lang="en-US" smtClean="0"/>
              <a:t>6/28/20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6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CBA60665-BC5C-D842-B304-B48B533773A9}" type="datetime1">
              <a:rPr lang="en-US" smtClean="0"/>
              <a:t>6/28/20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18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4CAAFD8-3FF8-6C4D-9FFD-2AA99C92CB72}" type="datetime1">
              <a:rPr lang="en-US" smtClean="0"/>
              <a:t>6/28/20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8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nc.com/larry-kim/10-most-popular-programming-languages-today.html" TargetMode="External"/><Relationship Id="rId3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597EA66B-2AAB-42B0-9F9D-38920D8D82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7674F6-73A9-0648-A682-1E6E87D11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8194" y="1448627"/>
            <a:ext cx="10261602" cy="1720544"/>
          </a:xfrm>
          <a:effectLst/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700" dirty="0" smtClean="0">
                <a:solidFill>
                  <a:schemeClr val="tx1"/>
                </a:solidFill>
              </a:rPr>
              <a:t>Lecture 1: Python Basics</a:t>
            </a:r>
            <a:endParaRPr lang="en-US" sz="67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D360EBE3-31BB-422F-AA87-FA3873DAE4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6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048" y="3371749"/>
            <a:ext cx="4481384" cy="3193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" y="1904651"/>
            <a:ext cx="12192000" cy="13749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8868B3-A663-1844-AFE8-A6FDAE3B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688" y="426834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Run our code on </a:t>
            </a:r>
            <a:r>
              <a:rPr lang="en-US" dirty="0" err="1"/>
              <a:t>repl.it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A68FF25F-92EB-AE4D-B49A-9D535DFDCC05}"/>
              </a:ext>
            </a:extLst>
          </p:cNvPr>
          <p:cNvCxnSpPr/>
          <p:nvPr/>
        </p:nvCxnSpPr>
        <p:spPr>
          <a:xfrm flipV="1">
            <a:off x="10877805" y="2232288"/>
            <a:ext cx="385763" cy="5715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ame 26">
            <a:extLst>
              <a:ext uri="{FF2B5EF4-FFF2-40B4-BE49-F238E27FC236}">
                <a16:creationId xmlns="" xmlns:a16="http://schemas.microsoft.com/office/drawing/2014/main" id="{3DD01559-3DB0-CB4B-A2F0-6B74C049CAB4}"/>
              </a:ext>
            </a:extLst>
          </p:cNvPr>
          <p:cNvSpPr/>
          <p:nvPr/>
        </p:nvSpPr>
        <p:spPr>
          <a:xfrm>
            <a:off x="11306432" y="1977261"/>
            <a:ext cx="885568" cy="246955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10</a:t>
            </a:fld>
            <a:endParaRPr lang="en-US"/>
          </a:p>
        </p:txBody>
      </p:sp>
      <p:sp>
        <p:nvSpPr>
          <p:cNvPr id="20" name="Frame 19">
            <a:extLst>
              <a:ext uri="{FF2B5EF4-FFF2-40B4-BE49-F238E27FC236}">
                <a16:creationId xmlns="" xmlns:a16="http://schemas.microsoft.com/office/drawing/2014/main" id="{3DD01559-3DB0-CB4B-A2F0-6B74C049CAB4}"/>
              </a:ext>
            </a:extLst>
          </p:cNvPr>
          <p:cNvSpPr/>
          <p:nvPr/>
        </p:nvSpPr>
        <p:spPr>
          <a:xfrm>
            <a:off x="6985686" y="4119642"/>
            <a:ext cx="1219200" cy="402931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="" xmlns:a16="http://schemas.microsoft.com/office/drawing/2014/main" id="{3DD01559-3DB0-CB4B-A2F0-6B74C049CAB4}"/>
              </a:ext>
            </a:extLst>
          </p:cNvPr>
          <p:cNvSpPr/>
          <p:nvPr/>
        </p:nvSpPr>
        <p:spPr>
          <a:xfrm>
            <a:off x="9146059" y="4119641"/>
            <a:ext cx="1357184" cy="402932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A68FF25F-92EB-AE4D-B49A-9D535DFDCC05}"/>
              </a:ext>
            </a:extLst>
          </p:cNvPr>
          <p:cNvCxnSpPr/>
          <p:nvPr/>
        </p:nvCxnSpPr>
        <p:spPr>
          <a:xfrm>
            <a:off x="8140030" y="5696465"/>
            <a:ext cx="407773" cy="36134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2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8868B3-A663-1844-AFE8-A6FDAE3B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134" y="393180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Run our code on </a:t>
            </a:r>
            <a:r>
              <a:rPr lang="en-US" dirty="0" err="1"/>
              <a:t>repl.it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B3602F78-0152-F449-A476-CB75C2431FAD}"/>
              </a:ext>
            </a:extLst>
          </p:cNvPr>
          <p:cNvSpPr/>
          <p:nvPr/>
        </p:nvSpPr>
        <p:spPr>
          <a:xfrm>
            <a:off x="3441651" y="4605200"/>
            <a:ext cx="53944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Congratulation!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" y="2069833"/>
            <a:ext cx="12192000" cy="18291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6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C43A36-3820-8644-A359-5868F70E4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143" y="3115967"/>
            <a:ext cx="2895343" cy="1206713"/>
          </a:xfrm>
        </p:spPr>
        <p:txBody>
          <a:bodyPr/>
          <a:lstStyle/>
          <a:p>
            <a:r>
              <a:rPr lang="en-US" dirty="0"/>
              <a:t>print("Hello world")</a:t>
            </a:r>
          </a:p>
          <a:p>
            <a:r>
              <a:rPr lang="en-US" dirty="0"/>
              <a:t>print("Congrats!")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A8D3FDA-C481-6F4B-A287-6546D1116D53}"/>
              </a:ext>
            </a:extLst>
          </p:cNvPr>
          <p:cNvSpPr/>
          <p:nvPr/>
        </p:nvSpPr>
        <p:spPr>
          <a:xfrm>
            <a:off x="8940746" y="2021588"/>
            <a:ext cx="2895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Try this out!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1341" y="2375531"/>
            <a:ext cx="59829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Verdana" charset="0"/>
              </a:rPr>
              <a:t>String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: surrounded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by either </a:t>
            </a:r>
            <a:r>
              <a:rPr lang="en-US" dirty="0">
                <a:solidFill>
                  <a:srgbClr val="FF0000"/>
                </a:solidFill>
                <a:latin typeface="Verdana" charset="0"/>
              </a:rPr>
              <a:t>single quotation marks, or double quotation marks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.</a:t>
            </a:r>
          </a:p>
          <a:p>
            <a:endParaRPr lang="en-US" dirty="0">
              <a:solidFill>
                <a:srgbClr val="000000"/>
              </a:solidFill>
              <a:latin typeface="Verdana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	Example:</a:t>
            </a:r>
          </a:p>
          <a:p>
            <a:endParaRPr lang="en-US" dirty="0">
              <a:solidFill>
                <a:srgbClr val="000000"/>
              </a:solidFill>
              <a:latin typeface="Verdana" charset="0"/>
            </a:endParaRPr>
          </a:p>
          <a:p>
            <a:r>
              <a:rPr lang="en-US" dirty="0" smtClean="0">
                <a:solidFill>
                  <a:srgbClr val="DC143C"/>
                </a:solidFill>
                <a:latin typeface="Consolas" charset="0"/>
              </a:rPr>
              <a:t>	'hello</a:t>
            </a:r>
            <a:r>
              <a:rPr lang="en-US" dirty="0">
                <a:solidFill>
                  <a:srgbClr val="DC143C"/>
                </a:solidFill>
                <a:latin typeface="Consolas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or </a:t>
            </a:r>
            <a:r>
              <a:rPr lang="en-US" dirty="0" smtClean="0">
                <a:solidFill>
                  <a:srgbClr val="DC143C"/>
                </a:solidFill>
                <a:latin typeface="Consolas" charset="0"/>
              </a:rPr>
              <a:t>"hello"</a:t>
            </a:r>
            <a:endParaRPr lang="en-US" dirty="0">
              <a:solidFill>
                <a:srgbClr val="000000"/>
              </a:solidFill>
              <a:latin typeface="Verdana" charset="0"/>
            </a:endParaRPr>
          </a:p>
          <a:p>
            <a:endParaRPr lang="en-US" dirty="0" smtClean="0">
              <a:solidFill>
                <a:srgbClr val="000000"/>
              </a:solidFill>
              <a:latin typeface="Verdan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Verdana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: print out (the value of a string) on screen.</a:t>
            </a:r>
            <a:endParaRPr lang="en-US" b="0" i="0" u="none" strike="noStrike" dirty="0">
              <a:solidFill>
                <a:srgbClr val="000000"/>
              </a:solidFill>
              <a:effectLst/>
              <a:latin typeface="Verdan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7838" y="5327133"/>
            <a:ext cx="476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Question: which one is </a:t>
            </a:r>
            <a:r>
              <a:rPr lang="en-US" dirty="0" smtClean="0"/>
              <a:t>NOT a </a:t>
            </a:r>
            <a:r>
              <a:rPr lang="en-US" dirty="0" smtClean="0"/>
              <a:t>string?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07346" y="5767827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DC143C"/>
                </a:solidFill>
                <a:latin typeface="Consolas" charset="0"/>
              </a:rPr>
              <a:t>1) I am a string</a:t>
            </a:r>
            <a:endParaRPr lang="en-US" dirty="0">
              <a:solidFill>
                <a:srgbClr val="000000"/>
              </a:solidFill>
              <a:latin typeface="Verdana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07293" y="6092566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C143C"/>
                </a:solidFill>
                <a:latin typeface="Consolas" charset="0"/>
              </a:rPr>
              <a:t>2</a:t>
            </a:r>
            <a:r>
              <a:rPr lang="en-US" dirty="0" smtClean="0">
                <a:solidFill>
                  <a:srgbClr val="DC143C"/>
                </a:solidFill>
                <a:latin typeface="Consolas" charset="0"/>
              </a:rPr>
              <a:t>) “I am a string”</a:t>
            </a:r>
            <a:endParaRPr lang="en-US" dirty="0">
              <a:solidFill>
                <a:srgbClr val="000000"/>
              </a:solidFill>
              <a:latin typeface="Verdana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07293" y="6417305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DC143C"/>
                </a:solidFill>
                <a:latin typeface="Consolas" charset="0"/>
              </a:rPr>
              <a:t>3) ‘I am a string’</a:t>
            </a:r>
            <a:endParaRPr lang="en-US" dirty="0">
              <a:solidFill>
                <a:srgbClr val="000000"/>
              </a:solidFill>
              <a:latin typeface="Verdana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6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276" y="3868227"/>
            <a:ext cx="1576075" cy="20398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88" y="3868227"/>
            <a:ext cx="1920103" cy="1920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Input() </a:t>
            </a:r>
            <a:r>
              <a:rPr lang="en-US" b="0" dirty="0"/>
              <a:t>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C43A36-3820-8644-A359-5868F70E4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4893" y="2923030"/>
            <a:ext cx="5217105" cy="3208358"/>
          </a:xfrm>
        </p:spPr>
        <p:txBody>
          <a:bodyPr>
            <a:normAutofit/>
          </a:bodyPr>
          <a:lstStyle/>
          <a:p>
            <a:r>
              <a:rPr lang="en-US" dirty="0"/>
              <a:t>name = input("What’s your name? \n")</a:t>
            </a:r>
          </a:p>
          <a:p>
            <a:r>
              <a:rPr lang="en-US" dirty="0"/>
              <a:t>print("Hello", name)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string4age </a:t>
            </a:r>
            <a:r>
              <a:rPr lang="en-US" dirty="0"/>
              <a:t>= input("How old are you? \n")</a:t>
            </a:r>
          </a:p>
          <a:p>
            <a:r>
              <a:rPr lang="en-US" dirty="0">
                <a:solidFill>
                  <a:srgbClr val="FF0000"/>
                </a:solidFill>
              </a:rPr>
              <a:t>age = </a:t>
            </a:r>
            <a:r>
              <a:rPr lang="en-US" dirty="0" err="1">
                <a:solidFill>
                  <a:srgbClr val="FF0000"/>
                </a:solidFill>
              </a:rPr>
              <a:t>int</a:t>
            </a:r>
            <a:r>
              <a:rPr lang="en-US" dirty="0">
                <a:solidFill>
                  <a:srgbClr val="FF0000"/>
                </a:solidFill>
              </a:rPr>
              <a:t>(string4age)</a:t>
            </a:r>
          </a:p>
          <a:p>
            <a:r>
              <a:rPr lang="en-US" dirty="0"/>
              <a:t>print("Next year you will be", age + 1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32DC10E-7EF7-3944-8AD4-4E6E707794C4}"/>
              </a:ext>
            </a:extLst>
          </p:cNvPr>
          <p:cNvSpPr/>
          <p:nvPr/>
        </p:nvSpPr>
        <p:spPr>
          <a:xfrm>
            <a:off x="7109253" y="2023591"/>
            <a:ext cx="2895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Try this out!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3650" y="2319767"/>
            <a:ext cx="4432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charset="0"/>
              </a:rPr>
              <a:t>Input</a:t>
            </a:r>
            <a:r>
              <a:rPr lang="en-US" dirty="0" smtClean="0">
                <a:solidFill>
                  <a:srgbClr val="222222"/>
                </a:solidFill>
                <a:latin typeface="arial" charset="0"/>
              </a:rPr>
              <a:t>()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 </a:t>
            </a:r>
            <a:r>
              <a:rPr lang="en-US" b="1" dirty="0">
                <a:solidFill>
                  <a:srgbClr val="222222"/>
                </a:solidFill>
                <a:latin typeface="arial" charset="0"/>
              </a:rPr>
              <a:t>method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 is a function that </a:t>
            </a:r>
            <a:r>
              <a:rPr lang="en-US" dirty="0" smtClean="0">
                <a:solidFill>
                  <a:srgbClr val="222222"/>
                </a:solidFill>
                <a:latin typeface="arial" charset="0"/>
              </a:rPr>
              <a:t>asks 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the user for input.</a:t>
            </a:r>
            <a:endParaRPr lang="en-US" dirty="0"/>
          </a:p>
        </p:txBody>
      </p:sp>
      <p:sp>
        <p:nvSpPr>
          <p:cNvPr id="13" name="Oval Callout 12"/>
          <p:cNvSpPr/>
          <p:nvPr/>
        </p:nvSpPr>
        <p:spPr>
          <a:xfrm>
            <a:off x="3803961" y="3302183"/>
            <a:ext cx="2014152" cy="911764"/>
          </a:xfrm>
          <a:prstGeom prst="wedgeEllipseCallout">
            <a:avLst>
              <a:gd name="adj1" fmla="val -48595"/>
              <a:gd name="adj2" fmla="val 84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Superman</a:t>
            </a:r>
            <a:endParaRPr lang="en-US" dirty="0"/>
          </a:p>
        </p:txBody>
      </p:sp>
      <p:sp>
        <p:nvSpPr>
          <p:cNvPr id="15" name="Oval Callout 14"/>
          <p:cNvSpPr/>
          <p:nvPr/>
        </p:nvSpPr>
        <p:spPr>
          <a:xfrm>
            <a:off x="1295734" y="3129323"/>
            <a:ext cx="2205414" cy="911764"/>
          </a:xfrm>
          <a:prstGeom prst="wedgeEllipseCallout">
            <a:avLst>
              <a:gd name="adj1" fmla="val -48700"/>
              <a:gd name="adj2" fmla="val 905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What’s </a:t>
            </a:r>
            <a:r>
              <a:rPr lang="en-US" smtClean="0"/>
              <a:t>your name?</a:t>
            </a:r>
            <a:endParaRPr lang="en-US" dirty="0"/>
          </a:p>
        </p:txBody>
      </p:sp>
      <p:sp>
        <p:nvSpPr>
          <p:cNvPr id="16" name="Oval Callout 15"/>
          <p:cNvSpPr/>
          <p:nvPr/>
        </p:nvSpPr>
        <p:spPr>
          <a:xfrm>
            <a:off x="1520884" y="5562321"/>
            <a:ext cx="2052766" cy="911764"/>
          </a:xfrm>
          <a:prstGeom prst="wedgeEllipseCallout">
            <a:avLst>
              <a:gd name="adj1" fmla="val -62537"/>
              <a:gd name="adj2" fmla="val -1697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Hello, Superman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8" y="440017"/>
            <a:ext cx="10571998" cy="970450"/>
          </a:xfrm>
        </p:spPr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32DC10E-7EF7-3944-8AD4-4E6E707794C4}"/>
              </a:ext>
            </a:extLst>
          </p:cNvPr>
          <p:cNvSpPr/>
          <p:nvPr/>
        </p:nvSpPr>
        <p:spPr>
          <a:xfrm>
            <a:off x="7412925" y="1935046"/>
            <a:ext cx="2895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Try this out!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14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AAC43A36-3820-8644-A359-5868F70E4EB9}"/>
              </a:ext>
            </a:extLst>
          </p:cNvPr>
          <p:cNvSpPr txBox="1">
            <a:spLocks/>
          </p:cNvSpPr>
          <p:nvPr/>
        </p:nvSpPr>
        <p:spPr>
          <a:xfrm>
            <a:off x="7518475" y="4115653"/>
            <a:ext cx="4586960" cy="199455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dirty="0" err="1"/>
              <a:t>x</a:t>
            </a:r>
            <a:r>
              <a:rPr lang="mr-IN" dirty="0"/>
              <a:t> = </a:t>
            </a:r>
            <a:r>
              <a:rPr lang="en-US" dirty="0" smtClean="0"/>
              <a:t>5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</a:rPr>
              <a:t># x is 5</a:t>
            </a:r>
            <a:endParaRPr lang="mr-IN" sz="1400" dirty="0">
              <a:solidFill>
                <a:srgbClr val="008000"/>
              </a:solidFill>
              <a:latin typeface="Consolas" charset="0"/>
            </a:endParaRPr>
          </a:p>
          <a:p>
            <a:r>
              <a:rPr lang="mr-IN" dirty="0" err="1"/>
              <a:t>y</a:t>
            </a:r>
            <a:r>
              <a:rPr lang="mr-IN" dirty="0"/>
              <a:t> = </a:t>
            </a:r>
            <a:r>
              <a:rPr lang="en-US" dirty="0" smtClean="0"/>
              <a:t>3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</a:rPr>
              <a:t># y is 3</a:t>
            </a:r>
            <a:endParaRPr lang="mr-IN" sz="1400" dirty="0">
              <a:solidFill>
                <a:srgbClr val="008000"/>
              </a:solidFill>
              <a:latin typeface="Consolas" charset="0"/>
            </a:endParaRPr>
          </a:p>
          <a:p>
            <a:r>
              <a:rPr lang="mr-IN" dirty="0" err="1"/>
              <a:t>z</a:t>
            </a:r>
            <a:r>
              <a:rPr lang="mr-IN" dirty="0"/>
              <a:t> = </a:t>
            </a:r>
            <a:r>
              <a:rPr lang="mr-IN" dirty="0" err="1"/>
              <a:t>x</a:t>
            </a:r>
            <a:r>
              <a:rPr lang="mr-IN" dirty="0"/>
              <a:t> </a:t>
            </a:r>
            <a:r>
              <a:rPr lang="en-US" dirty="0" smtClean="0"/>
              <a:t>+ y </a:t>
            </a:r>
            <a:r>
              <a:rPr lang="en-US" sz="1400" dirty="0">
                <a:solidFill>
                  <a:srgbClr val="008000"/>
                </a:solidFill>
                <a:latin typeface="Consolas" charset="0"/>
              </a:rPr>
              <a:t># sum of x and y</a:t>
            </a:r>
            <a:endParaRPr lang="mr-IN" sz="1400" dirty="0">
              <a:solidFill>
                <a:srgbClr val="008000"/>
              </a:solidFill>
              <a:latin typeface="Consolas" charset="0"/>
            </a:endParaRPr>
          </a:p>
          <a:p>
            <a:r>
              <a:rPr lang="mr-IN" dirty="0" err="1"/>
              <a:t>print</a:t>
            </a:r>
            <a:r>
              <a:rPr lang="mr-IN" dirty="0"/>
              <a:t>(</a:t>
            </a:r>
            <a:r>
              <a:rPr lang="mr-IN" dirty="0" err="1"/>
              <a:t>z</a:t>
            </a:r>
            <a:r>
              <a:rPr lang="mr-IN" dirty="0" smtClean="0"/>
              <a:t>)</a:t>
            </a: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sz="1400" dirty="0">
                <a:solidFill>
                  <a:srgbClr val="008000"/>
                </a:solidFill>
                <a:latin typeface="Consolas" charset="0"/>
              </a:rPr>
              <a:t># print out sum of x and y</a:t>
            </a:r>
            <a:endParaRPr lang="mr-IN" sz="1400" dirty="0">
              <a:solidFill>
                <a:srgbClr val="008000"/>
              </a:solidFill>
              <a:latin typeface="Consola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8466" y="341373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- used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to explain Python code.</a:t>
            </a:r>
          </a:p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- used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to make the code more readable.</a:t>
            </a:r>
          </a:p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used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to prevent execution when testing code.</a:t>
            </a:r>
            <a:endParaRPr lang="en-US" b="0" i="0" u="none" strike="noStrike" dirty="0">
              <a:solidFill>
                <a:srgbClr val="000000"/>
              </a:solidFill>
              <a:effectLst/>
              <a:latin typeface="Verdana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5945" y="2319766"/>
            <a:ext cx="5045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charset="0"/>
              </a:rPr>
              <a:t>Comments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start 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with a 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hash mark (#),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and Python will ignore them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518475" y="3138111"/>
            <a:ext cx="43758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CD"/>
                </a:solidFill>
                <a:latin typeface="Consolas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sz="1400" dirty="0">
                <a:solidFill>
                  <a:srgbClr val="A52A2A"/>
                </a:solidFill>
                <a:latin typeface="Consolas" charset="0"/>
              </a:rPr>
              <a:t>"Hello, World!"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) </a:t>
            </a:r>
            <a:r>
              <a:rPr lang="en-US" sz="1400" dirty="0">
                <a:solidFill>
                  <a:srgbClr val="008000"/>
                </a:solidFill>
                <a:latin typeface="Consolas" charset="0"/>
              </a:rPr>
              <a:t>#This is a comment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618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8" y="440017"/>
            <a:ext cx="10571998" cy="970450"/>
          </a:xfrm>
        </p:spPr>
        <p:txBody>
          <a:bodyPr/>
          <a:lstStyle/>
          <a:p>
            <a:r>
              <a:rPr lang="en-US" dirty="0" smtClean="0"/>
              <a:t>Multi line Comments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15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847" y="2623579"/>
            <a:ext cx="4078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000000"/>
                </a:solidFill>
                <a:latin typeface="Verdana" charset="0"/>
              </a:rPr>
              <a:t>- To </a:t>
            </a:r>
            <a:r>
              <a:rPr lang="en-US">
                <a:solidFill>
                  <a:srgbClr val="000000"/>
                </a:solidFill>
                <a:latin typeface="Verdana" charset="0"/>
              </a:rPr>
              <a:t>add a multiline comment you could insert a </a:t>
            </a:r>
            <a:r>
              <a:rPr lang="en-US"/>
              <a:t>#</a:t>
            </a:r>
            <a:r>
              <a:rPr lang="en-US">
                <a:solidFill>
                  <a:srgbClr val="000000"/>
                </a:solidFill>
                <a:latin typeface="Verdana" charset="0"/>
              </a:rPr>
              <a:t> for each line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0847" y="4566885"/>
            <a:ext cx="46647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000000"/>
                </a:solidFill>
                <a:latin typeface="Verdana" charset="0"/>
              </a:rPr>
              <a:t>- Or </a:t>
            </a:r>
            <a:r>
              <a:rPr lang="en-US" smtClean="0"/>
              <a:t>add </a:t>
            </a:r>
            <a:r>
              <a:rPr lang="en-US"/>
              <a:t>a multiline string (triple quotes) in your code, and place your comment inside </a:t>
            </a:r>
            <a:r>
              <a:rPr lang="en-US" smtClean="0"/>
              <a:t>it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73618" y="4406861"/>
            <a:ext cx="33329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52A2A"/>
                </a:solidFill>
                <a:latin typeface="Consolas" charset="0"/>
              </a:rPr>
              <a:t>"""</a:t>
            </a:r>
            <a:br>
              <a:rPr lang="en-US">
                <a:solidFill>
                  <a:srgbClr val="A52A2A"/>
                </a:solidFill>
                <a:latin typeface="Consolas" charset="0"/>
              </a:rPr>
            </a:br>
            <a:r>
              <a:rPr lang="en-US">
                <a:solidFill>
                  <a:srgbClr val="A52A2A"/>
                </a:solidFill>
                <a:latin typeface="Consolas" charset="0"/>
              </a:rPr>
              <a:t>This is a comment</a:t>
            </a:r>
            <a:br>
              <a:rPr lang="en-US">
                <a:solidFill>
                  <a:srgbClr val="A52A2A"/>
                </a:solidFill>
                <a:latin typeface="Consolas" charset="0"/>
              </a:rPr>
            </a:br>
            <a:r>
              <a:rPr lang="en-US">
                <a:solidFill>
                  <a:srgbClr val="A52A2A"/>
                </a:solidFill>
                <a:latin typeface="Consolas" charset="0"/>
              </a:rPr>
              <a:t>written in </a:t>
            </a:r>
            <a:br>
              <a:rPr lang="en-US">
                <a:solidFill>
                  <a:srgbClr val="A52A2A"/>
                </a:solidFill>
                <a:latin typeface="Consolas" charset="0"/>
              </a:rPr>
            </a:br>
            <a:r>
              <a:rPr lang="en-US">
                <a:solidFill>
                  <a:srgbClr val="A52A2A"/>
                </a:solidFill>
                <a:latin typeface="Consolas" charset="0"/>
              </a:rPr>
              <a:t>more than just one line</a:t>
            </a:r>
            <a:br>
              <a:rPr lang="en-US">
                <a:solidFill>
                  <a:srgbClr val="A52A2A"/>
                </a:solidFill>
                <a:latin typeface="Consolas" charset="0"/>
              </a:rPr>
            </a:br>
            <a:r>
              <a:rPr lang="en-US">
                <a:solidFill>
                  <a:srgbClr val="A52A2A"/>
                </a:solidFill>
                <a:latin typeface="Consolas" charset="0"/>
              </a:rPr>
              <a:t>"""</a:t>
            </a:r>
            <a:r>
              <a:rPr lang="en-US"/>
              <a:t/>
            </a:r>
            <a:br>
              <a:rPr lang="en-US"/>
            </a:br>
            <a:r>
              <a:rPr lang="en-US">
                <a:solidFill>
                  <a:srgbClr val="0000CD"/>
                </a:solidFill>
                <a:latin typeface="Consolas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>
                <a:solidFill>
                  <a:srgbClr val="A52A2A"/>
                </a:solidFill>
                <a:latin typeface="Consolas" charset="0"/>
              </a:rPr>
              <a:t>"Hello, World!"</a:t>
            </a:r>
            <a:r>
              <a:rPr lang="en-US">
                <a:solidFill>
                  <a:srgbClr val="000000"/>
                </a:solidFill>
                <a:latin typeface="Consolas" charset="0"/>
              </a:rPr>
              <a:t>)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73618" y="2319766"/>
            <a:ext cx="37470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8000"/>
                </a:solidFill>
                <a:latin typeface="Consolas" charset="0"/>
              </a:rPr>
              <a:t>#This is a comment</a:t>
            </a:r>
            <a:br>
              <a:rPr lang="en-US">
                <a:solidFill>
                  <a:srgbClr val="008000"/>
                </a:solidFill>
                <a:latin typeface="Consolas" charset="0"/>
              </a:rPr>
            </a:br>
            <a:r>
              <a:rPr lang="en-US">
                <a:solidFill>
                  <a:srgbClr val="008000"/>
                </a:solidFill>
                <a:latin typeface="Consolas" charset="0"/>
              </a:rPr>
              <a:t>#written in</a:t>
            </a:r>
            <a:br>
              <a:rPr lang="en-US">
                <a:solidFill>
                  <a:srgbClr val="008000"/>
                </a:solidFill>
                <a:latin typeface="Consolas" charset="0"/>
              </a:rPr>
            </a:br>
            <a:r>
              <a:rPr lang="en-US">
                <a:solidFill>
                  <a:srgbClr val="008000"/>
                </a:solidFill>
                <a:latin typeface="Consolas" charset="0"/>
              </a:rPr>
              <a:t>#more than just one line</a:t>
            </a:r>
            <a:br>
              <a:rPr lang="en-US">
                <a:solidFill>
                  <a:srgbClr val="008000"/>
                </a:solidFill>
                <a:latin typeface="Consolas" charset="0"/>
              </a:rPr>
            </a:br>
            <a:r>
              <a:rPr lang="en-US">
                <a:solidFill>
                  <a:srgbClr val="0000CD"/>
                </a:solidFill>
                <a:latin typeface="Consolas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>
                <a:solidFill>
                  <a:srgbClr val="A52A2A"/>
                </a:solidFill>
                <a:latin typeface="Consolas" charset="0"/>
              </a:rPr>
              <a:t>"Hello, World!"</a:t>
            </a:r>
            <a:r>
              <a:rPr lang="en-US">
                <a:solidFill>
                  <a:srgbClr val="000000"/>
                </a:solidFill>
                <a:latin typeface="Consolas" charset="0"/>
              </a:rPr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2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9" y="2403061"/>
            <a:ext cx="7025279" cy="32556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2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208" y="1895060"/>
            <a:ext cx="4823791" cy="48237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47874" y="5722510"/>
            <a:ext cx="301396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CPU: central processing unit</a:t>
            </a:r>
          </a:p>
          <a:p>
            <a:r>
              <a:rPr lang="en-US" sz="1600" dirty="0" smtClean="0">
                <a:solidFill>
                  <a:srgbClr val="222222"/>
                </a:solidFill>
                <a:latin typeface="arial" charset="0"/>
              </a:rPr>
              <a:t>Ram: Random-access memory</a:t>
            </a:r>
          </a:p>
          <a:p>
            <a:r>
              <a:rPr lang="en-US" sz="1600" dirty="0" smtClean="0"/>
              <a:t>HDD: hard </a:t>
            </a:r>
            <a:r>
              <a:rPr lang="en-US" sz="1600" dirty="0"/>
              <a:t>disk </a:t>
            </a:r>
            <a:r>
              <a:rPr lang="en-US" sz="1600" dirty="0" smtClean="0"/>
              <a:t>drives</a:t>
            </a:r>
          </a:p>
          <a:p>
            <a:r>
              <a:rPr lang="en-US" sz="1600" dirty="0" smtClean="0"/>
              <a:t>CD: </a:t>
            </a:r>
            <a:r>
              <a:rPr lang="en-US" sz="1600" dirty="0"/>
              <a:t>Compact Disc</a:t>
            </a:r>
          </a:p>
        </p:txBody>
      </p:sp>
    </p:spTree>
    <p:extLst>
      <p:ext uri="{BB962C8B-B14F-4D97-AF65-F5344CB8AC3E}">
        <p14:creationId xmlns:p14="http://schemas.microsoft.com/office/powerpoint/2010/main" val="173746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communicate with computer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352" y="2456599"/>
            <a:ext cx="2676646" cy="3464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684" b="3652"/>
          <a:stretch/>
        </p:blipFill>
        <p:spPr>
          <a:xfrm>
            <a:off x="953478" y="2372139"/>
            <a:ext cx="3843810" cy="3419061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3458475" y="2067339"/>
            <a:ext cx="2637524" cy="1700385"/>
          </a:xfrm>
          <a:prstGeom prst="wedgeEllipseCallout">
            <a:avLst>
              <a:gd name="adj1" fmla="val -61195"/>
              <a:gd name="adj2" fmla="val 5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are you talking about</a:t>
            </a:r>
            <a:r>
              <a:rPr lang="en-US" smtClean="0"/>
              <a:t>? </a:t>
            </a:r>
          </a:p>
          <a:p>
            <a:pPr algn="ctr"/>
            <a:r>
              <a:rPr lang="en-US" dirty="0" smtClean="0"/>
              <a:t>I cannot understand.</a:t>
            </a:r>
            <a:endParaRPr lang="en-US" dirty="0"/>
          </a:p>
        </p:txBody>
      </p:sp>
      <p:sp>
        <p:nvSpPr>
          <p:cNvPr id="9" name="Oval Callout 8"/>
          <p:cNvSpPr/>
          <p:nvPr/>
        </p:nvSpPr>
        <p:spPr>
          <a:xfrm>
            <a:off x="6878216" y="2067339"/>
            <a:ext cx="2623784" cy="1154991"/>
          </a:xfrm>
          <a:prstGeom prst="wedgeEllipseCallout">
            <a:avLst>
              <a:gd name="adj1" fmla="val 64700"/>
              <a:gd name="adj2" fmla="val 854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Hi! Could you make a video game for 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2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communicate with computer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352" y="2456599"/>
            <a:ext cx="2676646" cy="3464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684" b="3652"/>
          <a:stretch/>
        </p:blipFill>
        <p:spPr>
          <a:xfrm>
            <a:off x="953478" y="2372139"/>
            <a:ext cx="3843810" cy="3419061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3458475" y="2067339"/>
            <a:ext cx="2637524" cy="1700385"/>
          </a:xfrm>
          <a:prstGeom prst="wedgeEllipseCallout">
            <a:avLst>
              <a:gd name="adj1" fmla="val -61195"/>
              <a:gd name="adj2" fmla="val 5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you speak “Python” language?</a:t>
            </a:r>
            <a:endParaRPr lang="en-US" dirty="0"/>
          </a:p>
        </p:txBody>
      </p:sp>
      <p:sp>
        <p:nvSpPr>
          <p:cNvPr id="9" name="Oval Callout 8"/>
          <p:cNvSpPr/>
          <p:nvPr/>
        </p:nvSpPr>
        <p:spPr>
          <a:xfrm>
            <a:off x="6878216" y="2067339"/>
            <a:ext cx="2623784" cy="1154991"/>
          </a:xfrm>
          <a:prstGeom prst="wedgeEllipseCallout">
            <a:avLst>
              <a:gd name="adj1" fmla="val 64700"/>
              <a:gd name="adj2" fmla="val 854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Sure! I am learning Python now.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8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59" y="2370570"/>
            <a:ext cx="10554574" cy="197901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dirty="0"/>
              <a:t>powerful, </a:t>
            </a:r>
            <a:r>
              <a:rPr lang="en-US" dirty="0" smtClean="0"/>
              <a:t>high-level </a:t>
            </a:r>
            <a:r>
              <a:rPr lang="en-US" b="1" dirty="0"/>
              <a:t>programming language</a:t>
            </a:r>
            <a:r>
              <a:rPr lang="en-US" dirty="0" smtClean="0"/>
              <a:t>.</a:t>
            </a:r>
          </a:p>
          <a:p>
            <a:r>
              <a:rPr lang="en-US" dirty="0"/>
              <a:t>easy </a:t>
            </a:r>
            <a:r>
              <a:rPr lang="en-US" dirty="0" smtClean="0"/>
              <a:t>(for kids) </a:t>
            </a:r>
            <a:r>
              <a:rPr lang="en-US" dirty="0"/>
              <a:t>to </a:t>
            </a:r>
            <a:r>
              <a:rPr lang="en-US" dirty="0" smtClean="0"/>
              <a:t>learn, </a:t>
            </a:r>
            <a:r>
              <a:rPr lang="en-US" dirty="0"/>
              <a:t>easy-to-read,</a:t>
            </a:r>
            <a:r>
              <a:rPr lang="en-US" dirty="0" smtClean="0"/>
              <a:t> without </a:t>
            </a:r>
            <a:r>
              <a:rPr lang="en-US" dirty="0"/>
              <a:t>a lot of </a:t>
            </a:r>
            <a:r>
              <a:rPr lang="en-US" dirty="0" smtClean="0"/>
              <a:t>experience.</a:t>
            </a:r>
          </a:p>
          <a:p>
            <a:r>
              <a:rPr lang="en-US" dirty="0" smtClean="0"/>
              <a:t>becoming </a:t>
            </a:r>
            <a:r>
              <a:rPr lang="en-US" dirty="0"/>
              <a:t>more and more </a:t>
            </a:r>
            <a:r>
              <a:rPr lang="en-US" dirty="0" smtClean="0"/>
              <a:t>popular.</a:t>
            </a:r>
          </a:p>
          <a:p>
            <a:r>
              <a:rPr lang="en-US" dirty="0" smtClean="0"/>
              <a:t>one </a:t>
            </a:r>
            <a:r>
              <a:rPr lang="en-US" dirty="0"/>
              <a:t>of t</a:t>
            </a:r>
            <a:r>
              <a:rPr lang="en-US" u="sng" dirty="0">
                <a:hlinkClick r:id="rId2"/>
              </a:rPr>
              <a:t>he top 10 programming </a:t>
            </a:r>
            <a:r>
              <a:rPr lang="en-US" u="sng" dirty="0" smtClean="0">
                <a:hlinkClick r:id="rId2"/>
              </a:rPr>
              <a:t>languages</a:t>
            </a:r>
            <a:r>
              <a:rPr lang="en-US" u="sng" dirty="0" smtClean="0"/>
              <a:t>.</a:t>
            </a:r>
          </a:p>
          <a:p>
            <a:r>
              <a:rPr lang="en-US" dirty="0"/>
              <a:t>provides real skills for the </a:t>
            </a:r>
            <a:r>
              <a:rPr lang="en-US" dirty="0" smtClean="0"/>
              <a:t>future.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1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8C16D3-18D4-0B44-98AE-B3635237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40" y="459544"/>
            <a:ext cx="10571998" cy="970450"/>
          </a:xfrm>
        </p:spPr>
        <p:txBody>
          <a:bodyPr/>
          <a:lstStyle/>
          <a:p>
            <a:r>
              <a:rPr lang="en-US" dirty="0"/>
              <a:t>What is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D06A75-8A61-2246-976A-3D440F47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11202303" cy="36365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program is a detailed set of </a:t>
            </a:r>
            <a:r>
              <a:rPr lang="en-US" b="1" dirty="0">
                <a:solidFill>
                  <a:srgbClr val="FF0000"/>
                </a:solidFill>
              </a:rPr>
              <a:t>instructions</a:t>
            </a:r>
            <a:r>
              <a:rPr lang="en-US" dirty="0"/>
              <a:t> telling a </a:t>
            </a:r>
            <a:r>
              <a:rPr lang="en-US" b="1" dirty="0">
                <a:solidFill>
                  <a:srgbClr val="FF0000"/>
                </a:solidFill>
              </a:rPr>
              <a:t>computer</a:t>
            </a:r>
            <a:r>
              <a:rPr lang="en-US" dirty="0"/>
              <a:t> exactly what to do.</a:t>
            </a:r>
          </a:p>
          <a:p>
            <a:r>
              <a:rPr lang="en-US" dirty="0"/>
              <a:t>There are many different programming languages.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Java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C/C++/C#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Python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Javascript</a:t>
            </a:r>
            <a:endParaRPr lang="en-US" dirty="0"/>
          </a:p>
          <a:p>
            <a:pPr lvl="0">
              <a:buClr>
                <a:srgbClr val="9ECD33"/>
              </a:buClr>
            </a:pPr>
            <a:r>
              <a:rPr lang="en-US" dirty="0">
                <a:solidFill>
                  <a:prstClr val="black"/>
                </a:solidFill>
              </a:rPr>
              <a:t>Python can be used in lots of ways: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Building websites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Programming robots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Scientific computing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b="1" dirty="0">
                <a:solidFill>
                  <a:srgbClr val="FF0000"/>
                </a:solidFill>
              </a:rPr>
              <a:t>Games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828" y="2828357"/>
            <a:ext cx="4745658" cy="35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7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8C16D3-18D4-0B44-98AE-B3635237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40" y="459544"/>
            <a:ext cx="10571998" cy="970450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you going to learn?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D06A75-8A61-2246-976A-3D440F47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206" y="2683615"/>
            <a:ext cx="11202303" cy="1978652"/>
          </a:xfrm>
        </p:spPr>
        <p:txBody>
          <a:bodyPr>
            <a:normAutofit/>
          </a:bodyPr>
          <a:lstStyle/>
          <a:p>
            <a:r>
              <a:rPr lang="en-US" dirty="0" smtClean="0"/>
              <a:t>how </a:t>
            </a:r>
            <a:r>
              <a:rPr lang="en-US" dirty="0"/>
              <a:t>to solve problems using code. </a:t>
            </a:r>
            <a:endParaRPr lang="en-US" dirty="0" smtClean="0"/>
          </a:p>
          <a:p>
            <a:r>
              <a:rPr lang="en-US" dirty="0"/>
              <a:t>h</a:t>
            </a:r>
            <a:r>
              <a:rPr lang="en-US" dirty="0" smtClean="0"/>
              <a:t>ow </a:t>
            </a:r>
            <a:r>
              <a:rPr lang="en-US" dirty="0" smtClean="0"/>
              <a:t>to use </a:t>
            </a:r>
            <a:r>
              <a:rPr lang="en-US" dirty="0"/>
              <a:t>turtle to draw funny shapes </a:t>
            </a:r>
            <a:r>
              <a:rPr lang="en-US" dirty="0" smtClean="0"/>
              <a:t>on </a:t>
            </a:r>
            <a:r>
              <a:rPr lang="en-US" dirty="0"/>
              <a:t>the computer </a:t>
            </a:r>
            <a:r>
              <a:rPr lang="en-US" dirty="0" smtClean="0"/>
              <a:t>screen.</a:t>
            </a:r>
          </a:p>
          <a:p>
            <a:r>
              <a:rPr lang="en-US" dirty="0" smtClean="0"/>
              <a:t>how </a:t>
            </a:r>
            <a:r>
              <a:rPr lang="en-US" dirty="0"/>
              <a:t>to create simple games like </a:t>
            </a:r>
            <a:r>
              <a:rPr lang="en-US" dirty="0" smtClean="0"/>
              <a:t>Turtle race, Guess </a:t>
            </a:r>
            <a:r>
              <a:rPr lang="en-US" dirty="0"/>
              <a:t>a Number, </a:t>
            </a:r>
            <a:r>
              <a:rPr lang="en-US" dirty="0" smtClean="0"/>
              <a:t>Rock-Paper-Scissors</a:t>
            </a:r>
            <a:r>
              <a:rPr lang="en-US" dirty="0"/>
              <a:t>, and Pong</a:t>
            </a:r>
            <a:r>
              <a:rPr lang="en-US" dirty="0" smtClean="0"/>
              <a:t>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Many more </a:t>
            </a:r>
            <a:r>
              <a:rPr lang="mr-IN" b="1" dirty="0" smtClean="0">
                <a:solidFill>
                  <a:srgbClr val="FF0000"/>
                </a:solidFill>
              </a:rPr>
              <a:t>…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9002" y="2316682"/>
            <a:ext cx="1636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You will learn</a:t>
            </a:r>
          </a:p>
        </p:txBody>
      </p:sp>
    </p:spTree>
    <p:extLst>
      <p:ext uri="{BB962C8B-B14F-4D97-AF65-F5344CB8AC3E}">
        <p14:creationId xmlns:p14="http://schemas.microsoft.com/office/powerpoint/2010/main" val="38816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8868B3-A663-1844-AFE8-A6FDAE3B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13" y="486922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 smtClean="0"/>
              <a:t>Set up an account on </a:t>
            </a:r>
            <a:r>
              <a:rPr lang="en-US" dirty="0" err="1"/>
              <a:t>repl.it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28" y="1810492"/>
            <a:ext cx="6945072" cy="2144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661" y="3954804"/>
            <a:ext cx="5103339" cy="290319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6279" y="2529528"/>
            <a:ext cx="309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 1: go to </a:t>
            </a:r>
            <a:r>
              <a:rPr lang="en-US" b="1" dirty="0" smtClean="0">
                <a:solidFill>
                  <a:srgbClr val="FF0000"/>
                </a:solidFill>
              </a:rPr>
              <a:t>https</a:t>
            </a:r>
            <a:r>
              <a:rPr lang="en-US" b="1" dirty="0">
                <a:solidFill>
                  <a:srgbClr val="FF0000"/>
                </a:solidFill>
              </a:rPr>
              <a:t>://</a:t>
            </a:r>
            <a:r>
              <a:rPr lang="en-US" b="1" dirty="0" err="1">
                <a:solidFill>
                  <a:srgbClr val="FF0000"/>
                </a:solidFill>
              </a:rPr>
              <a:t>repl.it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6279" y="3246483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 2: </a:t>
            </a:r>
            <a:r>
              <a:rPr lang="en-US" b="1" dirty="0" smtClean="0">
                <a:solidFill>
                  <a:srgbClr val="FF0000"/>
                </a:solidFill>
              </a:rPr>
              <a:t>sign up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="" xmlns:a16="http://schemas.microsoft.com/office/drawing/2014/main" id="{3DD01559-3DB0-CB4B-A2F0-6B74C049CAB4}"/>
              </a:ext>
            </a:extLst>
          </p:cNvPr>
          <p:cNvSpPr/>
          <p:nvPr/>
        </p:nvSpPr>
        <p:spPr>
          <a:xfrm>
            <a:off x="11232293" y="1810491"/>
            <a:ext cx="358346" cy="228373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A68FF25F-92EB-AE4D-B49A-9D535DFDCC05}"/>
              </a:ext>
            </a:extLst>
          </p:cNvPr>
          <p:cNvCxnSpPr/>
          <p:nvPr/>
        </p:nvCxnSpPr>
        <p:spPr>
          <a:xfrm flipV="1">
            <a:off x="10846530" y="2117012"/>
            <a:ext cx="385763" cy="5715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16279" y="3963438"/>
            <a:ext cx="40635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Ask your parents for help if you don’t have an </a:t>
            </a:r>
            <a:r>
              <a:rPr lang="en-US" dirty="0">
                <a:solidFill>
                  <a:srgbClr val="FF0000"/>
                </a:solidFill>
              </a:rPr>
              <a:t>email address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Remember/write down </a:t>
            </a:r>
            <a:r>
              <a:rPr lang="en-US" dirty="0">
                <a:solidFill>
                  <a:srgbClr val="FF0000"/>
                </a:solidFill>
              </a:rPr>
              <a:t>username and password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2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8868B3-A663-1844-AFE8-A6FDAE3B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79" y="344725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 smtClean="0"/>
              <a:t>Set up an account on </a:t>
            </a:r>
            <a:r>
              <a:rPr lang="en-US" dirty="0" err="1"/>
              <a:t>repl.it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28" y="1810492"/>
            <a:ext cx="6945072" cy="21443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6279" y="2529528"/>
            <a:ext cx="309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 1: go to </a:t>
            </a:r>
            <a:r>
              <a:rPr lang="en-US" b="1" dirty="0" smtClean="0">
                <a:solidFill>
                  <a:srgbClr val="FF0000"/>
                </a:solidFill>
              </a:rPr>
              <a:t>https</a:t>
            </a:r>
            <a:r>
              <a:rPr lang="en-US" b="1" dirty="0">
                <a:solidFill>
                  <a:srgbClr val="FF0000"/>
                </a:solidFill>
              </a:rPr>
              <a:t>://</a:t>
            </a:r>
            <a:r>
              <a:rPr lang="en-US" b="1" dirty="0" err="1">
                <a:solidFill>
                  <a:srgbClr val="FF0000"/>
                </a:solidFill>
              </a:rPr>
              <a:t>repl.it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6279" y="3955024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 </a:t>
            </a:r>
            <a:r>
              <a:rPr lang="en-US" dirty="0" smtClean="0"/>
              <a:t>3: </a:t>
            </a:r>
            <a:r>
              <a:rPr lang="en-US" b="1" dirty="0" smtClean="0">
                <a:solidFill>
                  <a:srgbClr val="FF0000"/>
                </a:solidFill>
              </a:rPr>
              <a:t>log in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="" xmlns:a16="http://schemas.microsoft.com/office/drawing/2014/main" id="{3DD01559-3DB0-CB4B-A2F0-6B74C049CAB4}"/>
              </a:ext>
            </a:extLst>
          </p:cNvPr>
          <p:cNvSpPr/>
          <p:nvPr/>
        </p:nvSpPr>
        <p:spPr>
          <a:xfrm>
            <a:off x="10873947" y="1810492"/>
            <a:ext cx="358346" cy="228373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A68FF25F-92EB-AE4D-B49A-9D535DFDCC05}"/>
              </a:ext>
            </a:extLst>
          </p:cNvPr>
          <p:cNvCxnSpPr/>
          <p:nvPr/>
        </p:nvCxnSpPr>
        <p:spPr>
          <a:xfrm flipV="1">
            <a:off x="10667357" y="2117012"/>
            <a:ext cx="385763" cy="5715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981" y="4026308"/>
            <a:ext cx="2928716" cy="2722864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="" xmlns:a16="http://schemas.microsoft.com/office/drawing/2014/main" id="{3DD01559-3DB0-CB4B-A2F0-6B74C049CAB4}"/>
              </a:ext>
            </a:extLst>
          </p:cNvPr>
          <p:cNvSpPr/>
          <p:nvPr/>
        </p:nvSpPr>
        <p:spPr>
          <a:xfrm>
            <a:off x="7864992" y="6215240"/>
            <a:ext cx="722953" cy="382493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A68FF25F-92EB-AE4D-B49A-9D535DFDCC05}"/>
              </a:ext>
            </a:extLst>
          </p:cNvPr>
          <p:cNvCxnSpPr/>
          <p:nvPr/>
        </p:nvCxnSpPr>
        <p:spPr>
          <a:xfrm>
            <a:off x="5935362" y="6406485"/>
            <a:ext cx="1062681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A68FF25F-92EB-AE4D-B49A-9D535DFDCC05}"/>
              </a:ext>
            </a:extLst>
          </p:cNvPr>
          <p:cNvCxnSpPr/>
          <p:nvPr/>
        </p:nvCxnSpPr>
        <p:spPr>
          <a:xfrm>
            <a:off x="5935363" y="5088432"/>
            <a:ext cx="1062681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A68FF25F-92EB-AE4D-B49A-9D535DFDCC05}"/>
              </a:ext>
            </a:extLst>
          </p:cNvPr>
          <p:cNvCxnSpPr/>
          <p:nvPr/>
        </p:nvCxnSpPr>
        <p:spPr>
          <a:xfrm>
            <a:off x="5935362" y="5512681"/>
            <a:ext cx="1062681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16279" y="3246483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 2: </a:t>
            </a:r>
            <a:r>
              <a:rPr lang="en-US" b="1" dirty="0" smtClean="0">
                <a:solidFill>
                  <a:srgbClr val="FF0000"/>
                </a:solidFill>
              </a:rPr>
              <a:t>sign up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1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7909</TotalTime>
  <Words>542</Words>
  <Application>Microsoft Macintosh PowerPoint</Application>
  <PresentationFormat>Widescreen</PresentationFormat>
  <Paragraphs>109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Calibri</vt:lpstr>
      <vt:lpstr>Century Gothic</vt:lpstr>
      <vt:lpstr>Consolas</vt:lpstr>
      <vt:lpstr>Mangal</vt:lpstr>
      <vt:lpstr>Verdana</vt:lpstr>
      <vt:lpstr>Wingdings</vt:lpstr>
      <vt:lpstr>Wingdings 2</vt:lpstr>
      <vt:lpstr>Arial</vt:lpstr>
      <vt:lpstr>Arial</vt:lpstr>
      <vt:lpstr>Quotable</vt:lpstr>
      <vt:lpstr>Lecture 1: Python Basics</vt:lpstr>
      <vt:lpstr>Computer</vt:lpstr>
      <vt:lpstr>How to communicate with computer</vt:lpstr>
      <vt:lpstr>How to communicate with computer</vt:lpstr>
      <vt:lpstr>What’s python?</vt:lpstr>
      <vt:lpstr>What is Programming?</vt:lpstr>
      <vt:lpstr>What are you going to learn?</vt:lpstr>
      <vt:lpstr>Set up an account on repl.it</vt:lpstr>
      <vt:lpstr>Set up an account on repl.it</vt:lpstr>
      <vt:lpstr>Run our code on repl.it</vt:lpstr>
      <vt:lpstr>Run our code on repl.it</vt:lpstr>
      <vt:lpstr>String</vt:lpstr>
      <vt:lpstr>Input() method</vt:lpstr>
      <vt:lpstr>Comments</vt:lpstr>
      <vt:lpstr>Multi line Comments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Design with python.turtle and pygame</dc:title>
  <dc:creator>Microsoft Office User</dc:creator>
  <cp:lastModifiedBy>Office</cp:lastModifiedBy>
  <cp:revision>72</cp:revision>
  <dcterms:created xsi:type="dcterms:W3CDTF">2020-05-15T20:12:13Z</dcterms:created>
  <dcterms:modified xsi:type="dcterms:W3CDTF">2020-06-29T01:20:57Z</dcterms:modified>
</cp:coreProperties>
</file>